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5" r:id="rId3"/>
  </p:sldMasterIdLst>
  <p:notesMasterIdLst>
    <p:notesMasterId r:id="rId27"/>
  </p:notesMasterIdLst>
  <p:sldIdLst>
    <p:sldId id="256" r:id="rId4"/>
    <p:sldId id="258" r:id="rId5"/>
    <p:sldId id="257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8" r:id="rId14"/>
    <p:sldId id="267" r:id="rId15"/>
    <p:sldId id="269" r:id="rId16"/>
    <p:sldId id="270" r:id="rId17"/>
    <p:sldId id="273" r:id="rId18"/>
    <p:sldId id="271" r:id="rId19"/>
    <p:sldId id="272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7E097-A193-4BBA-8C24-F4FC59E2182A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C1DF8C-51C9-49C5-8A47-FE8C151B25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403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138B24-81E5-40EE-A60C-95A992A09645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043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17D0C71-EE79-48A0-8EAA-72C125EDA0DF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222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114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739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6013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91054E-C113-452F-9AEE-100A66C9063F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8BEC46-C5E2-4B00-93FD-EF82F4284C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5234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25D89C-B26F-4732-8D52-7E5BB496F923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8F7AD3-20E0-496A-8423-099088011E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242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762760-7462-4899-8B44-FF61F5CBFC9E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F664D2-1BD0-4A61-B152-7B31CC6A85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9351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7FBC1B-F90D-4884-AF3C-36A573F9AEAC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6948F9-966D-4B85-91B5-EB2161AA43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1124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1F821E-54B4-4548-BC11-6F6022107663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CF0BB5-9D93-48C2-824D-82144272B7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981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20B916-3995-4F66-8077-5414E1552FD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537D55-46E1-4C6C-A1CF-9F94FD8073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6134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72B33E-A7A8-4FB0-B759-64CC55F5EDF9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D03110-3EB0-485A-8B10-FF7B6ED983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4495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F92650-71DB-436C-83C4-29C4D082522F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C11D12-DA6E-48D6-AA1A-3CD5D6126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20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6126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830E3A-DA71-4F28-878B-AB0AA5324125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9947C0-BD5D-464F-8EAE-7242CF0D7F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8773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823C46-110E-4F13-B13A-1914565471D2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C2158F-C07D-4E71-822C-68A648B4DE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8771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3658E3-6F5F-409D-8BD7-B31A53456C9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BD6766-4E1A-4026-B100-8D8EA13BF4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9800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C03BF-9F3C-4AEA-A141-42EDE00E03B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3136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91054E-C113-452F-9AEE-100A66C9063F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8BEC46-C5E2-4B00-93FD-EF82F4284C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1530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25D89C-B26F-4732-8D52-7E5BB496F923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8F7AD3-20E0-496A-8423-099088011E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2525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762760-7462-4899-8B44-FF61F5CBFC9E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F664D2-1BD0-4A61-B152-7B31CC6A85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3271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7FBC1B-F90D-4884-AF3C-36A573F9AEAC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6948F9-966D-4B85-91B5-EB2161AA43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9587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1F821E-54B4-4548-BC11-6F6022107663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CF0BB5-9D93-48C2-824D-82144272B7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454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20B916-3995-4F66-8077-5414E1552FD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537D55-46E1-4C6C-A1CF-9F94FD8073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03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087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72B33E-A7A8-4FB0-B759-64CC55F5EDF9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D03110-3EB0-485A-8B10-FF7B6ED983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9208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F92650-71DB-436C-83C4-29C4D082522F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C11D12-DA6E-48D6-AA1A-3CD5D6126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6665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830E3A-DA71-4F28-878B-AB0AA5324125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9947C0-BD5D-464F-8EAE-7242CF0D7F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0844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823C46-110E-4F13-B13A-1914565471D2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C2158F-C07D-4E71-822C-68A648B4DE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3979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3658E3-6F5F-409D-8BD7-B31A53456C9B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BD6766-4E1A-4026-B100-8D8EA13BF4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1072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C03BF-9F3C-4AEA-A141-42EDE00E03B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622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202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482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189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687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47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24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65D41D-7B65-47FD-9A5E-50DEF822E0F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191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0948006-4FA6-48EF-92EE-8579CDB701D8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  <a:latin typeface="Arial" charset="0"/>
                <a:cs typeface="Arial" charset="0"/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27AC99-8E6A-459C-8DE1-0C83495690BD}" type="slidenum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949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0948006-4FA6-48EF-92EE-8579CDB701D8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24.08.2021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  <a:latin typeface="Arial" charset="0"/>
                <a:cs typeface="Arial" charset="0"/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27AC99-8E6A-459C-8DE1-0C83495690BD}" type="slidenum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640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3206839"/>
            <a:ext cx="6494172" cy="1455313"/>
          </a:xfrm>
        </p:spPr>
        <p:txBody>
          <a:bodyPr>
            <a:noAutofit/>
          </a:bodyPr>
          <a:lstStyle/>
          <a:p>
            <a:r>
              <a:rPr lang="ru-RU" sz="5200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+mn-lt"/>
              </a:rPr>
              <a:t>ЦЕНТР РОДИТЕЛЬСКОГО ОБРАЗОВАНИЯ пос. ЮГ</a:t>
            </a:r>
            <a:endParaRPr lang="en-US" sz="52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559120"/>
            <a:ext cx="6858000" cy="1841679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МАОУ «ЮГОВСКАЯ СРЕДНЯЯ ШКОЛА»</a:t>
            </a:r>
          </a:p>
          <a:p>
            <a:r>
              <a:rPr lang="ru-RU" dirty="0" smtClean="0"/>
              <a:t>ПЕРМСКИЙ МУНИЦИПАЛЬНЫЙ РАЙОН</a:t>
            </a:r>
          </a:p>
          <a:p>
            <a:pPr algn="r"/>
            <a:r>
              <a:rPr lang="ru-RU" dirty="0" err="1" smtClean="0"/>
              <a:t>Ветрова</a:t>
            </a:r>
            <a:r>
              <a:rPr lang="ru-RU" dirty="0" smtClean="0"/>
              <a:t> Юлия Сергеевна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7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2243" y="1265686"/>
            <a:ext cx="5507504" cy="49061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5652" y="2229876"/>
            <a:ext cx="2255716" cy="7742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5652" y="3904695"/>
            <a:ext cx="1713124" cy="7681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5995" y="2358370"/>
            <a:ext cx="2091109" cy="10486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8735" y="3671816"/>
            <a:ext cx="1938696" cy="104250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7222" y="4733857"/>
            <a:ext cx="2188654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347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797" y="244699"/>
            <a:ext cx="6336406" cy="646205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523"/>
            <a:ext cx="3245476" cy="24341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83734"/>
            <a:ext cx="3118380" cy="2743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680" y="0"/>
            <a:ext cx="3175320" cy="27560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871" y="3560757"/>
            <a:ext cx="2405129" cy="32068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46720" y="4387830"/>
            <a:ext cx="3104577" cy="213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133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247" y="648461"/>
            <a:ext cx="4198513" cy="31488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59" y="100354"/>
            <a:ext cx="4406245" cy="33046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328" y="3839448"/>
            <a:ext cx="3535339" cy="26515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774" y="2369355"/>
            <a:ext cx="3249769" cy="24373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074" y="173459"/>
            <a:ext cx="2705103" cy="2028827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8" y="3773132"/>
            <a:ext cx="3974743" cy="2981057"/>
          </a:xfrm>
        </p:spPr>
      </p:pic>
    </p:spTree>
    <p:extLst>
      <p:ext uri="{BB962C8B-B14F-4D97-AF65-F5344CB8AC3E}">
        <p14:creationId xmlns:p14="http://schemas.microsoft.com/office/powerpoint/2010/main" val="24738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903" t="16351" r="31529" b="5807"/>
          <a:stretch/>
        </p:blipFill>
        <p:spPr>
          <a:xfrm>
            <a:off x="850007" y="824246"/>
            <a:ext cx="7817474" cy="546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7020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84856"/>
            <a:ext cx="7886700" cy="505833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solidFill>
                  <a:schemeClr val="bg1"/>
                </a:solidFill>
              </a:rPr>
              <a:t>Активизировать систему социального партнерства,  способствующую эффективному развитию «Центра родительского образования»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8800"/>
            <a:ext cx="7886700" cy="4644377"/>
          </a:xfrm>
        </p:spPr>
        <p:txBody>
          <a:bodyPr/>
          <a:lstStyle/>
          <a:p>
            <a:r>
              <a:rPr lang="ru-RU" dirty="0"/>
              <a:t>Формирование базы социальных партнеров ОО ( НКО, ИП, общественные организации, субъекты профилактики, учреждения дополнительного образования, культуры и спорта) </a:t>
            </a:r>
          </a:p>
          <a:p>
            <a:r>
              <a:rPr lang="ru-RU" dirty="0"/>
              <a:t>Налаживание устойчивых связей  и заключение договоров о  взаимодействии с социальными партнерами.</a:t>
            </a:r>
          </a:p>
          <a:p>
            <a:r>
              <a:rPr lang="ru-RU" dirty="0"/>
              <a:t>Привлечение специалистов в рамках договоров взаимодействия для работы с семьей в  деятельность «Центра родительского образования»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3997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4025" t="20791" r="16719" b="14390"/>
          <a:stretch/>
        </p:blipFill>
        <p:spPr>
          <a:xfrm>
            <a:off x="1004552" y="553792"/>
            <a:ext cx="7650051" cy="566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801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2654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ЧТО В ИТОГЕ?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875763"/>
            <a:ext cx="8219136" cy="5301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200" b="1" dirty="0">
                <a:solidFill>
                  <a:schemeClr val="bg1"/>
                </a:solidFill>
              </a:rPr>
              <a:t>Количественные результаты:</a:t>
            </a:r>
          </a:p>
          <a:p>
            <a:pPr marL="0" indent="0">
              <a:buNone/>
            </a:pPr>
            <a:r>
              <a:rPr lang="ru-RU" sz="1200" b="1" dirty="0">
                <a:solidFill>
                  <a:schemeClr val="bg1"/>
                </a:solidFill>
              </a:rPr>
              <a:t>1.	Создан «Центр родительского образования», состоящий из консультационного пункта, дистанционных площадок, «Клуба безопасное детство», Семейного клуба, Школы приемных родителей. Издан приказ об открытии ЦРО, утверждено Положение о деятельности ЦРО</a:t>
            </a:r>
            <a:r>
              <a:rPr lang="ru-RU" sz="1200" b="1" dirty="0" smtClean="0">
                <a:solidFill>
                  <a:schemeClr val="bg1"/>
                </a:solidFill>
              </a:rPr>
              <a:t>.</a:t>
            </a:r>
            <a:endParaRPr lang="ru-RU" sz="1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1200" b="1" dirty="0">
                <a:solidFill>
                  <a:schemeClr val="bg1"/>
                </a:solidFill>
              </a:rPr>
              <a:t>2.	Запущена интерактивная дистанционная  площадка </a:t>
            </a:r>
            <a:r>
              <a:rPr lang="en-US" sz="1200" b="1" dirty="0" smtClean="0">
                <a:solidFill>
                  <a:schemeClr val="bg1"/>
                </a:solidFill>
              </a:rPr>
              <a:t>ZOOM</a:t>
            </a:r>
            <a:r>
              <a:rPr lang="ru-RU" sz="1200" b="1" dirty="0" smtClean="0">
                <a:solidFill>
                  <a:schemeClr val="bg1"/>
                </a:solidFill>
              </a:rPr>
              <a:t>.</a:t>
            </a:r>
            <a:endParaRPr lang="ru-RU" sz="1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1200" b="1" dirty="0">
                <a:solidFill>
                  <a:schemeClr val="bg1"/>
                </a:solidFill>
              </a:rPr>
              <a:t>3.	Разработаны планы работы каждого направления Центра: групповых, индивидуальных и дистанционных формы работы; Способ измерения результата – утверждены программы направлений деятельности и расписание </a:t>
            </a:r>
            <a:r>
              <a:rPr lang="ru-RU" sz="1200" b="1" dirty="0" smtClean="0">
                <a:solidFill>
                  <a:schemeClr val="bg1"/>
                </a:solidFill>
              </a:rPr>
              <a:t>работы </a:t>
            </a:r>
            <a:r>
              <a:rPr lang="ru-RU" sz="1200" b="1" dirty="0">
                <a:solidFill>
                  <a:schemeClr val="bg1"/>
                </a:solidFill>
              </a:rPr>
              <a:t>консультационных пунктов (общая – 1 </a:t>
            </a:r>
            <a:r>
              <a:rPr lang="ru-RU" sz="1200" b="1" dirty="0" err="1">
                <a:solidFill>
                  <a:schemeClr val="bg1"/>
                </a:solidFill>
              </a:rPr>
              <a:t>шт</a:t>
            </a:r>
            <a:r>
              <a:rPr lang="ru-RU" sz="1200" b="1" dirty="0">
                <a:solidFill>
                  <a:schemeClr val="bg1"/>
                </a:solidFill>
              </a:rPr>
              <a:t>, по направлениям – не менее 10 шт.).</a:t>
            </a:r>
          </a:p>
          <a:p>
            <a:pPr marL="0" indent="0">
              <a:buNone/>
            </a:pPr>
            <a:r>
              <a:rPr lang="ru-RU" sz="1200" b="1" dirty="0">
                <a:solidFill>
                  <a:schemeClr val="bg1"/>
                </a:solidFill>
              </a:rPr>
              <a:t>4.	Сформирована команда </a:t>
            </a:r>
            <a:r>
              <a:rPr lang="ru-RU" sz="1200" b="1" dirty="0" err="1">
                <a:solidFill>
                  <a:schemeClr val="bg1"/>
                </a:solidFill>
              </a:rPr>
              <a:t>тьюторов</a:t>
            </a:r>
            <a:r>
              <a:rPr lang="ru-RU" sz="1200" b="1" dirty="0">
                <a:solidFill>
                  <a:schemeClr val="bg1"/>
                </a:solidFill>
              </a:rPr>
              <a:t>, узких специалистов (логопед, дефектолог, психолог) и педагогов, </a:t>
            </a:r>
            <a:r>
              <a:rPr lang="ru-RU" sz="1200" b="1" dirty="0" smtClean="0">
                <a:solidFill>
                  <a:schemeClr val="bg1"/>
                </a:solidFill>
              </a:rPr>
              <a:t>осуществляющих </a:t>
            </a:r>
            <a:r>
              <a:rPr lang="ru-RU" sz="1200" b="1" dirty="0">
                <a:solidFill>
                  <a:schemeClr val="bg1"/>
                </a:solidFill>
              </a:rPr>
              <a:t>сопровождение обучающихся, состоящую не менее чем из 70% педагогического состава </a:t>
            </a:r>
            <a:r>
              <a:rPr lang="ru-RU" sz="1200" b="1" dirty="0" smtClean="0">
                <a:solidFill>
                  <a:schemeClr val="bg1"/>
                </a:solidFill>
              </a:rPr>
              <a:t>ОО</a:t>
            </a:r>
            <a:r>
              <a:rPr lang="en-US" sz="1200" b="1" dirty="0" smtClean="0">
                <a:solidFill>
                  <a:schemeClr val="bg1"/>
                </a:solidFill>
              </a:rPr>
              <a:t>/</a:t>
            </a:r>
            <a:endParaRPr lang="ru-RU" sz="1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1200" b="1" dirty="0">
                <a:solidFill>
                  <a:schemeClr val="bg1"/>
                </a:solidFill>
              </a:rPr>
              <a:t>5.	Созданы не менее 10 </a:t>
            </a:r>
            <a:r>
              <a:rPr lang="ru-RU" sz="1200" b="1" dirty="0" err="1">
                <a:solidFill>
                  <a:schemeClr val="bg1"/>
                </a:solidFill>
              </a:rPr>
              <a:t>информатизированных</a:t>
            </a:r>
            <a:r>
              <a:rPr lang="ru-RU" sz="1200" b="1" dirty="0">
                <a:solidFill>
                  <a:schemeClr val="bg1"/>
                </a:solidFill>
              </a:rPr>
              <a:t> рабочих мест для всех специалистов в учреждении. 8 – в ДОУ, 2 – в школе. Способ измерения результата – фотографии </a:t>
            </a:r>
            <a:r>
              <a:rPr lang="ru-RU" sz="1200" b="1" dirty="0" smtClean="0">
                <a:solidFill>
                  <a:schemeClr val="bg1"/>
                </a:solidFill>
              </a:rPr>
              <a:t>рабочих </a:t>
            </a:r>
            <a:r>
              <a:rPr lang="ru-RU" sz="1200" b="1" dirty="0">
                <a:solidFill>
                  <a:schemeClr val="bg1"/>
                </a:solidFill>
              </a:rPr>
              <a:t>мест.</a:t>
            </a:r>
          </a:p>
          <a:p>
            <a:pPr marL="0" indent="0">
              <a:buNone/>
            </a:pPr>
            <a:r>
              <a:rPr lang="ru-RU" sz="1200" b="1" dirty="0">
                <a:solidFill>
                  <a:schemeClr val="bg1"/>
                </a:solidFill>
              </a:rPr>
              <a:t>6.	Заключено не менее 9 договоров о взаимодействии с </a:t>
            </a:r>
            <a:r>
              <a:rPr lang="ru-RU" sz="1200" b="1" dirty="0" smtClean="0">
                <a:solidFill>
                  <a:schemeClr val="bg1"/>
                </a:solidFill>
              </a:rPr>
              <a:t>партнерами.</a:t>
            </a:r>
            <a:endParaRPr lang="ru-RU" sz="1200" b="1" dirty="0">
              <a:solidFill>
                <a:schemeClr val="bg1"/>
              </a:solidFill>
            </a:endParaRPr>
          </a:p>
          <a:p>
            <a:r>
              <a:rPr lang="ru-RU" sz="1200" b="1" dirty="0">
                <a:solidFill>
                  <a:schemeClr val="bg1"/>
                </a:solidFill>
              </a:rPr>
              <a:t>7.	Отремонтировано 2 кабинета педагогов-психологов (в школе и ДОУ): ремонтные работы, замена мебели, при-обретение пуфов, шторы</a:t>
            </a:r>
            <a:r>
              <a:rPr lang="ru-RU" sz="1200" b="1" dirty="0" smtClean="0">
                <a:solidFill>
                  <a:schemeClr val="bg1"/>
                </a:solidFill>
              </a:rPr>
              <a:t>.</a:t>
            </a:r>
            <a:endParaRPr lang="ru-RU" sz="1200" b="1" dirty="0">
              <a:solidFill>
                <a:schemeClr val="bg1"/>
              </a:solidFill>
            </a:endParaRPr>
          </a:p>
          <a:p>
            <a:r>
              <a:rPr lang="ru-RU" sz="1200" b="1" dirty="0">
                <a:solidFill>
                  <a:schemeClr val="bg1"/>
                </a:solidFill>
              </a:rPr>
              <a:t>8.	Количество участников мероприятий – не менее 300 </a:t>
            </a:r>
            <a:r>
              <a:rPr lang="ru-RU" sz="1200" b="1" dirty="0" smtClean="0">
                <a:solidFill>
                  <a:schemeClr val="bg1"/>
                </a:solidFill>
              </a:rPr>
              <a:t>человек.</a:t>
            </a:r>
            <a:endParaRPr lang="ru-RU" sz="1200" b="1" dirty="0">
              <a:solidFill>
                <a:schemeClr val="bg1"/>
              </a:solidFill>
            </a:endParaRPr>
          </a:p>
          <a:p>
            <a:r>
              <a:rPr lang="ru-RU" sz="1200" b="1" dirty="0">
                <a:solidFill>
                  <a:schemeClr val="bg1"/>
                </a:solidFill>
              </a:rPr>
              <a:t>9.	Количество проведенных консультаций (всеми </a:t>
            </a:r>
            <a:r>
              <a:rPr lang="ru-RU" sz="1200" b="1" dirty="0" smtClean="0">
                <a:solidFill>
                  <a:schemeClr val="bg1"/>
                </a:solidFill>
              </a:rPr>
              <a:t>специалистами</a:t>
            </a:r>
            <a:r>
              <a:rPr lang="ru-RU" sz="1200" b="1" dirty="0">
                <a:solidFill>
                  <a:schemeClr val="bg1"/>
                </a:solidFill>
              </a:rPr>
              <a:t>) – не менее 200.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10.	В рамках информационного сопровождения опубликовано не менее 40 постов в социальных сетях, не менее 2 </a:t>
            </a:r>
            <a:r>
              <a:rPr lang="ru-RU" sz="1200" b="1" dirty="0" smtClean="0">
                <a:solidFill>
                  <a:schemeClr val="bg1"/>
                </a:solidFill>
              </a:rPr>
              <a:t>статей </a:t>
            </a:r>
            <a:r>
              <a:rPr lang="ru-RU" sz="1200" b="1" dirty="0">
                <a:solidFill>
                  <a:schemeClr val="bg1"/>
                </a:solidFill>
              </a:rPr>
              <a:t>в СМИ. Способ измерения результатов – </a:t>
            </a:r>
            <a:r>
              <a:rPr lang="ru-RU" sz="1200" b="1" dirty="0" smtClean="0">
                <a:solidFill>
                  <a:schemeClr val="bg1"/>
                </a:solidFill>
              </a:rPr>
              <a:t>скриншоты </a:t>
            </a:r>
            <a:r>
              <a:rPr lang="ru-RU" sz="1200" b="1" dirty="0">
                <a:solidFill>
                  <a:schemeClr val="bg1"/>
                </a:solidFill>
              </a:rPr>
              <a:t>публикаций, сканы статей.</a:t>
            </a:r>
          </a:p>
          <a:p>
            <a:pPr marL="0" indent="0">
              <a:buNone/>
            </a:pPr>
            <a:r>
              <a:rPr lang="ru-RU" sz="1200" b="1" dirty="0">
                <a:solidFill>
                  <a:schemeClr val="bg1"/>
                </a:solidFill>
              </a:rPr>
              <a:t>Качественные результаты: 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1.	Увеличилась доля постоянно вовлеченных в деятельность ОО родителей до 60</a:t>
            </a:r>
            <a:r>
              <a:rPr lang="ru-RU" sz="1200" b="1" dirty="0" smtClean="0">
                <a:solidFill>
                  <a:schemeClr val="bg1"/>
                </a:solidFill>
              </a:rPr>
              <a:t>%.</a:t>
            </a:r>
            <a:endParaRPr lang="ru-RU" sz="1200" b="1" dirty="0">
              <a:solidFill>
                <a:schemeClr val="bg1"/>
              </a:solidFill>
            </a:endParaRPr>
          </a:p>
          <a:p>
            <a:r>
              <a:rPr lang="ru-RU" sz="1200" b="1" dirty="0">
                <a:solidFill>
                  <a:schemeClr val="bg1"/>
                </a:solidFill>
              </a:rPr>
              <a:t>2.	Увеличилась доля родителей и детей, удовлетворенных </a:t>
            </a:r>
            <a:r>
              <a:rPr lang="ru-RU" sz="1200" b="1" dirty="0" smtClean="0">
                <a:solidFill>
                  <a:schemeClr val="bg1"/>
                </a:solidFill>
              </a:rPr>
              <a:t>уровнем </a:t>
            </a:r>
            <a:r>
              <a:rPr lang="ru-RU" sz="1200" b="1" dirty="0">
                <a:solidFill>
                  <a:schemeClr val="bg1"/>
                </a:solidFill>
              </a:rPr>
              <a:t>образования и деятельностью ОО до 95</a:t>
            </a:r>
            <a:r>
              <a:rPr lang="ru-RU" sz="1200" b="1" dirty="0" smtClean="0">
                <a:solidFill>
                  <a:schemeClr val="bg1"/>
                </a:solidFill>
              </a:rPr>
              <a:t>%.</a:t>
            </a:r>
            <a:endParaRPr lang="ru-RU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0510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ЧТО ДАЛЬШЕ?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738" t="22271" r="28367" b="13502"/>
          <a:stretch/>
        </p:blipFill>
        <p:spPr>
          <a:xfrm>
            <a:off x="270456" y="1429554"/>
            <a:ext cx="5177308" cy="27947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6338" t="32151" r="23662" b="35282"/>
          <a:stretch/>
        </p:blipFill>
        <p:spPr>
          <a:xfrm>
            <a:off x="2925919" y="3860050"/>
            <a:ext cx="5589431" cy="204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352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489" t="21854" r="29672" b="13177"/>
          <a:stretch/>
        </p:blipFill>
        <p:spPr>
          <a:xfrm>
            <a:off x="-1" y="-1"/>
            <a:ext cx="6235949" cy="34644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8028" t="25637" r="28028" b="14490"/>
          <a:stretch/>
        </p:blipFill>
        <p:spPr>
          <a:xfrm>
            <a:off x="2379579" y="3258355"/>
            <a:ext cx="6764422" cy="3561007"/>
          </a:xfrm>
          <a:prstGeom prst="rect">
            <a:avLst/>
          </a:prstGeom>
          <a:ln>
            <a:solidFill>
              <a:srgbClr val="FFFFFF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6671256" y="3554569"/>
            <a:ext cx="2137893" cy="1004552"/>
          </a:xfrm>
          <a:prstGeom prst="rect">
            <a:avLst/>
          </a:prstGeom>
          <a:noFill/>
          <a:ln w="50800">
            <a:solidFill>
              <a:srgbClr val="FF00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3515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073" t="21680" r="27868" b="10542"/>
          <a:stretch/>
        </p:blipFill>
        <p:spPr>
          <a:xfrm>
            <a:off x="-90152" y="796087"/>
            <a:ext cx="9136085" cy="511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565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chemeClr val="bg1"/>
                </a:solidFill>
              </a:rPr>
              <a:t>ЕСТЬ ИДЕЯ!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0971" y="625180"/>
            <a:ext cx="4572638" cy="34294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238" y="2731691"/>
            <a:ext cx="4572638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6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405" t="21679" r="29532" b="10247"/>
          <a:stretch/>
        </p:blipFill>
        <p:spPr>
          <a:xfrm>
            <a:off x="399245" y="759853"/>
            <a:ext cx="8603025" cy="4984123"/>
          </a:xfrm>
          <a:prstGeom prst="rect">
            <a:avLst/>
          </a:prstGeom>
          <a:ln w="50800">
            <a:solidFill>
              <a:schemeClr val="accent1">
                <a:shade val="50000"/>
              </a:schemeClr>
            </a:solidFill>
          </a:ln>
        </p:spPr>
      </p:pic>
      <p:sp>
        <p:nvSpPr>
          <p:cNvPr id="5" name="Овал 4"/>
          <p:cNvSpPr/>
          <p:nvPr/>
        </p:nvSpPr>
        <p:spPr>
          <a:xfrm>
            <a:off x="4468969" y="2176529"/>
            <a:ext cx="3232597" cy="811369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9082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571" t="21679" r="27203" b="10839"/>
          <a:stretch/>
        </p:blipFill>
        <p:spPr>
          <a:xfrm>
            <a:off x="360608" y="759853"/>
            <a:ext cx="8337373" cy="4893971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914400" y="3760631"/>
            <a:ext cx="2112135" cy="155834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9901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738" t="21087" r="28866" b="10246"/>
          <a:stretch/>
        </p:blipFill>
        <p:spPr>
          <a:xfrm>
            <a:off x="257577" y="528033"/>
            <a:ext cx="8948372" cy="5203065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412124" y="2318197"/>
            <a:ext cx="5821251" cy="52803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1348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Спасибо </a:t>
            </a:r>
            <a:r>
              <a:rPr lang="ru-RU" b="1" i="1" smtClean="0">
                <a:solidFill>
                  <a:schemeClr val="bg1"/>
                </a:solidFill>
              </a:rPr>
              <a:t>за внимание!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9517" y="1690689"/>
            <a:ext cx="4002184" cy="4355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101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893" y="983312"/>
            <a:ext cx="7886700" cy="5031122"/>
          </a:xfrm>
        </p:spPr>
        <p:txBody>
          <a:bodyPr>
            <a:normAutofit fontScale="90000"/>
          </a:bodyPr>
          <a:lstStyle/>
          <a:p>
            <a:pPr marL="82550" lvl="0" eaLnBrk="0" fontAlgn="base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600" dirty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Федеральный закон от 29.12.2012  №273-ФЗ «Об образовании в РФ» ст.42, 44, ФГОС п. </a:t>
            </a:r>
            <a:r>
              <a:rPr lang="ru-RU" sz="1600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1.7.</a:t>
            </a:r>
            <a:br>
              <a:rPr lang="ru-RU" sz="1600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</a:br>
            <a:r>
              <a:rPr lang="ru-RU" sz="1600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Указ </a:t>
            </a:r>
            <a:r>
              <a:rPr lang="ru-RU" sz="1600" dirty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Президента РФ № 204 "О национальных целях и стратегических задачах развития Российской Федерации на период до 2024 года"</a:t>
            </a:r>
            <a:br>
              <a:rPr lang="ru-RU" sz="1600" dirty="0">
                <a:solidFill>
                  <a:schemeClr val="bg1"/>
                </a:solidFill>
                <a:latin typeface="Calibri"/>
                <a:ea typeface="+mn-ea"/>
                <a:cs typeface="+mn-cs"/>
              </a:rPr>
            </a:br>
            <a:r>
              <a:rPr lang="ru-RU" sz="1600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1600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</a:br>
            <a:r>
              <a:rPr lang="ru-RU" sz="1800" b="1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Национальный </a:t>
            </a:r>
            <a:r>
              <a:rPr lang="ru-RU" sz="1800" b="1" dirty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проект «Образование», </a:t>
            </a:r>
            <a:r>
              <a:rPr lang="ru-RU" sz="1800" b="1" dirty="0" err="1">
                <a:solidFill>
                  <a:schemeClr val="bg1"/>
                </a:solidFill>
                <a:latin typeface="Calibri"/>
                <a:ea typeface="+mn-ea"/>
                <a:cs typeface="+mn-cs"/>
              </a:rPr>
              <a:t>подпроект</a:t>
            </a:r>
            <a:r>
              <a:rPr lang="ru-RU" sz="1800" b="1" dirty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 «Поддержка семей, имеющих детей», утвержденный в указом Президента от 7 мая 2018 г.</a:t>
            </a:r>
            <a:br>
              <a:rPr lang="ru-RU" sz="1800" b="1" dirty="0">
                <a:solidFill>
                  <a:schemeClr val="bg1"/>
                </a:solidFill>
                <a:latin typeface="Calibri"/>
                <a:ea typeface="+mn-ea"/>
                <a:cs typeface="+mn-cs"/>
              </a:rPr>
            </a:br>
            <a:r>
              <a:rPr lang="ru-RU" sz="1800" b="1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1800" b="1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</a:br>
            <a:r>
              <a:rPr lang="ru-RU" sz="1600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Паспорт </a:t>
            </a:r>
            <a:r>
              <a:rPr lang="ru-RU" sz="1600" dirty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регионального проекта "Поддержка семей, имеющих детей« от 16.04.2019 г.</a:t>
            </a:r>
            <a:br>
              <a:rPr lang="ru-RU" sz="1600" dirty="0">
                <a:solidFill>
                  <a:schemeClr val="bg1"/>
                </a:solidFill>
                <a:latin typeface="Calibri"/>
                <a:ea typeface="+mn-ea"/>
                <a:cs typeface="+mn-cs"/>
              </a:rPr>
            </a:br>
            <a:r>
              <a:rPr lang="ru-RU" sz="1600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1600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</a:br>
            <a:r>
              <a:rPr lang="ru-RU" sz="1600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Приказ </a:t>
            </a:r>
            <a:r>
              <a:rPr lang="ru-RU" sz="1600" dirty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управления образования администрации Пермского муниципального района (ПМР) № 119-К2 “О Реализации мероприятий в рамках Национального проекта “Образование” от 17.05.2019 г.</a:t>
            </a:r>
            <a:br>
              <a:rPr lang="ru-RU" sz="1600" dirty="0">
                <a:solidFill>
                  <a:schemeClr val="bg1"/>
                </a:solidFill>
                <a:latin typeface="Calibri"/>
                <a:ea typeface="+mn-ea"/>
                <a:cs typeface="+mn-cs"/>
              </a:rPr>
            </a:br>
            <a:r>
              <a:rPr lang="ru-RU" sz="1600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1600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</a:br>
            <a:r>
              <a:rPr lang="ru-RU" sz="1600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План </a:t>
            </a:r>
            <a:r>
              <a:rPr lang="ru-RU" sz="1600" dirty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реализации национального проекта «Образование» в ПМР (Прил. 1 к приказу управления образования от 17.05.2019 № 119-К2)</a:t>
            </a:r>
            <a:br>
              <a:rPr lang="ru-RU" sz="1600" dirty="0">
                <a:solidFill>
                  <a:schemeClr val="bg1"/>
                </a:solidFill>
                <a:latin typeface="Calibri"/>
                <a:ea typeface="+mn-ea"/>
                <a:cs typeface="+mn-cs"/>
              </a:rPr>
            </a:br>
            <a:r>
              <a:rPr lang="ru-RU" sz="1600" dirty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1600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</a:br>
            <a:r>
              <a:rPr lang="ru-RU" sz="1600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Показатели </a:t>
            </a:r>
            <a:r>
              <a:rPr lang="ru-RU" sz="1600" dirty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оценки исполнения региональных проектов в ПМР в рамках реализации национального проекта “Образование” (Прил. 2 к приказу управления образования от 17.05.2019 № 119-К2</a:t>
            </a:r>
            <a:r>
              <a:rPr lang="ru-RU" sz="1600" dirty="0" smtClean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0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21" y="0"/>
            <a:ext cx="9096375" cy="681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оле 3"/>
          <p:cNvSpPr txBox="1">
            <a:spLocks noChangeArrowheads="1"/>
          </p:cNvSpPr>
          <p:nvPr/>
        </p:nvSpPr>
        <p:spPr bwMode="auto">
          <a:xfrm>
            <a:off x="6027855" y="1138560"/>
            <a:ext cx="3209478" cy="16328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27940" dir="5400000" algn="ctr" rotWithShape="0">
              <a:srgbClr val="000000">
                <a:alpha val="31999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sz="1500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Наличие консультационного пункта (помощь родителям, ФГОС п.1.7) формально.</a:t>
            </a:r>
            <a:endParaRPr lang="ru-RU" sz="1500" dirty="0">
              <a:solidFill>
                <a:prstClr val="black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sz="1500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Отсутствие системы в организации мероприятий с родителями (регулярны родительские собрание).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500" dirty="0">
              <a:solidFill>
                <a:prstClr val="black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10" name="Поле 4"/>
          <p:cNvSpPr txBox="1">
            <a:spLocks noChangeArrowheads="1"/>
          </p:cNvSpPr>
          <p:nvPr/>
        </p:nvSpPr>
        <p:spPr bwMode="auto">
          <a:xfrm>
            <a:off x="6036352" y="4504038"/>
            <a:ext cx="3171314" cy="1002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27940" dir="5400000" algn="ctr" rotWithShape="0">
              <a:srgbClr val="000000">
                <a:alpha val="31999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sz="15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Устаревшая  материально-техническая база учреждения для внедрения новых форм работы с семьей.</a:t>
            </a:r>
            <a:endParaRPr lang="ru-RU" sz="15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15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Поле 6"/>
          <p:cNvSpPr txBox="1">
            <a:spLocks noChangeArrowheads="1"/>
          </p:cNvSpPr>
          <p:nvPr/>
        </p:nvSpPr>
        <p:spPr bwMode="auto">
          <a:xfrm>
            <a:off x="6100018" y="640004"/>
            <a:ext cx="3043983" cy="4327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27940" dir="5400000" algn="ctr" rotWithShape="0">
              <a:srgbClr val="000000">
                <a:alpha val="31999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Текущее  состояние ОО</a:t>
            </a:r>
            <a:endParaRPr lang="ru-RU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Поле 20"/>
          <p:cNvSpPr txBox="1">
            <a:spLocks noChangeArrowheads="1"/>
          </p:cNvSpPr>
          <p:nvPr/>
        </p:nvSpPr>
        <p:spPr bwMode="auto">
          <a:xfrm>
            <a:off x="3280891" y="2449562"/>
            <a:ext cx="2803277" cy="3401796"/>
          </a:xfrm>
          <a:prstGeom prst="rect">
            <a:avLst/>
          </a:prstGeom>
          <a:solidFill>
            <a:srgbClr val="FFFFFF">
              <a:alpha val="0"/>
            </a:srgbClr>
          </a:solidFill>
          <a:ln w="6350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1600" b="1" dirty="0">
                <a:solidFill>
                  <a:prstClr val="black"/>
                </a:solidFill>
              </a:rPr>
              <a:t>В </a:t>
            </a:r>
            <a:r>
              <a:rPr lang="ru-RU" sz="1600" b="1" dirty="0" smtClean="0">
                <a:solidFill>
                  <a:prstClr val="black"/>
                </a:solidFill>
              </a:rPr>
              <a:t>МАОУ «</a:t>
            </a:r>
            <a:r>
              <a:rPr lang="ru-RU" sz="1600" b="1" dirty="0" err="1" smtClean="0">
                <a:solidFill>
                  <a:prstClr val="black"/>
                </a:solidFill>
              </a:rPr>
              <a:t>Юговская</a:t>
            </a:r>
            <a:r>
              <a:rPr lang="ru-RU" sz="1600" b="1" dirty="0" smtClean="0">
                <a:solidFill>
                  <a:prstClr val="black"/>
                </a:solidFill>
              </a:rPr>
              <a:t> средняя школа» обучается 387 обучающихся, которые воспитываются 580 родителями</a:t>
            </a:r>
          </a:p>
          <a:p>
            <a:endParaRPr lang="ru-RU" sz="1600" dirty="0">
              <a:solidFill>
                <a:prstClr val="black"/>
              </a:solidFill>
            </a:endParaRPr>
          </a:p>
          <a:p>
            <a:pPr algn="ctr"/>
            <a:r>
              <a:rPr lang="ru-RU" sz="1600" dirty="0">
                <a:solidFill>
                  <a:prstClr val="black"/>
                </a:solidFill>
              </a:rPr>
              <a:t/>
            </a:r>
            <a:br>
              <a:rPr lang="ru-RU" sz="1600" dirty="0">
                <a:solidFill>
                  <a:prstClr val="black"/>
                </a:solidFill>
              </a:rPr>
            </a:b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8" name="Поле 21"/>
          <p:cNvSpPr txBox="1">
            <a:spLocks noChangeArrowheads="1"/>
          </p:cNvSpPr>
          <p:nvPr/>
        </p:nvSpPr>
        <p:spPr bwMode="auto">
          <a:xfrm>
            <a:off x="262161" y="687952"/>
            <a:ext cx="2613446" cy="3848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dist="27940" dir="5400000" algn="ctr" rotWithShape="0">
              <a:srgbClr val="000000">
                <a:alpha val="31999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Запрос</a:t>
            </a:r>
            <a:r>
              <a:rPr lang="ru-RU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времени</a:t>
            </a:r>
            <a:endParaRPr lang="ru-RU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4" name="Rectangle 2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оле 21"/>
          <p:cNvSpPr txBox="1">
            <a:spLocks noChangeArrowheads="1"/>
          </p:cNvSpPr>
          <p:nvPr/>
        </p:nvSpPr>
        <p:spPr bwMode="auto">
          <a:xfrm>
            <a:off x="31855" y="1405987"/>
            <a:ext cx="3249038" cy="19643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dist="27940" dir="5400000" algn="ctr" rotWithShape="0">
              <a:srgbClr val="000000">
                <a:alpha val="31999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t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Оказание </a:t>
            </a:r>
            <a:r>
              <a:rPr lang="ru-RU" sz="1400" b="1" i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помощи родителям в воспитании детей, охране и укреплении их физического и психического здоровья, в развитии индивидуальных способностей и необходимой коррекции нарушений их </a:t>
            </a:r>
            <a:r>
              <a:rPr lang="ru-RU" sz="1400" b="1" i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развития</a:t>
            </a:r>
          </a:p>
          <a:p>
            <a:pPr algn="ctr" fontAlgn="t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(ФГОС, п. 1.7)</a:t>
            </a:r>
          </a:p>
        </p:txBody>
      </p:sp>
      <p:sp>
        <p:nvSpPr>
          <p:cNvPr id="29" name="Поле 21"/>
          <p:cNvSpPr txBox="1">
            <a:spLocks noChangeArrowheads="1"/>
          </p:cNvSpPr>
          <p:nvPr/>
        </p:nvSpPr>
        <p:spPr bwMode="auto">
          <a:xfrm>
            <a:off x="62693" y="3444583"/>
            <a:ext cx="3218199" cy="18566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dist="27940" dir="5400000" algn="ctr" rotWithShape="0">
              <a:srgbClr val="000000">
                <a:alpha val="31999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Организация психолого-педагогической, медицинской </a:t>
            </a:r>
            <a:r>
              <a:rPr lang="ru-RU" sz="1400" b="1" i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1400" b="1" i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социальной </a:t>
            </a:r>
            <a:r>
              <a:rPr lang="ru-RU" sz="1400" b="1" i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помощь </a:t>
            </a:r>
            <a:r>
              <a:rPr lang="ru-RU" sz="1400" b="1" i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обучающимся; права</a:t>
            </a:r>
            <a:r>
              <a:rPr lang="ru-RU" sz="1400" b="1" i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обязанности и ответственность </a:t>
            </a:r>
            <a:r>
              <a:rPr lang="ru-RU" sz="1400" b="1" i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родителей обучающихся </a:t>
            </a:r>
            <a:r>
              <a:rPr lang="ru-RU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(ст.42, 44, ФЗ от 29.12.2012  №273-ФЗ «Об образовании в РФ»)</a:t>
            </a:r>
            <a:endParaRPr lang="ru-RU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Поле 21"/>
          <p:cNvSpPr txBox="1">
            <a:spLocks noChangeArrowheads="1"/>
          </p:cNvSpPr>
          <p:nvPr/>
        </p:nvSpPr>
        <p:spPr bwMode="auto">
          <a:xfrm>
            <a:off x="22139" y="5375412"/>
            <a:ext cx="3258753" cy="14349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dist="27940" dir="5400000" algn="ctr" rotWithShape="0">
              <a:srgbClr val="000000">
                <a:alpha val="31999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Нацпроект </a:t>
            </a:r>
            <a:r>
              <a:rPr lang="ru-RU" sz="1400" b="1" i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«Образование» </a:t>
            </a:r>
            <a:r>
              <a:rPr lang="ru-RU" sz="1400" b="1" i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подпроект</a:t>
            </a:r>
            <a:r>
              <a:rPr lang="ru-RU" sz="1400" b="1" i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«Поддержка семей, имеющих детей</a:t>
            </a:r>
            <a:r>
              <a:rPr lang="ru-RU" sz="1400" b="1" i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», утвержденный </a:t>
            </a:r>
            <a:r>
              <a:rPr lang="ru-RU" sz="1400" b="1" i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рамках указа президента Владимира Путина от 7 мая 2018 года</a:t>
            </a:r>
          </a:p>
        </p:txBody>
      </p:sp>
      <p:sp>
        <p:nvSpPr>
          <p:cNvPr id="32" name="Поле 5"/>
          <p:cNvSpPr txBox="1">
            <a:spLocks noChangeArrowheads="1"/>
          </p:cNvSpPr>
          <p:nvPr/>
        </p:nvSpPr>
        <p:spPr bwMode="auto">
          <a:xfrm>
            <a:off x="6025376" y="2809078"/>
            <a:ext cx="3170860" cy="16451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27940" dir="5400000" algn="ctr" rotWithShape="0">
              <a:srgbClr val="000000">
                <a:alpha val="31999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sz="15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Отсутствие интерактивных  </a:t>
            </a:r>
            <a:r>
              <a:rPr lang="ru-RU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дистанционных форм  для взаимодействия с родительской </a:t>
            </a:r>
            <a:r>
              <a:rPr lang="ru-RU" sz="15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общественностью.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sz="15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Отсутствие </a:t>
            </a:r>
            <a:r>
              <a:rPr lang="ru-RU" sz="1500" dirty="0" err="1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тьюторского</a:t>
            </a:r>
            <a:r>
              <a:rPr lang="ru-RU" sz="15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сопровождения.</a:t>
            </a:r>
            <a:endParaRPr lang="ru-RU" sz="15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130086" y="4357"/>
            <a:ext cx="6480720" cy="560419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00" b="1" dirty="0" smtClean="0">
                <a:solidFill>
                  <a:srgbClr val="C00000"/>
                </a:solidFill>
                <a:ea typeface="Tahoma" pitchFamily="34" charset="0"/>
                <a:cs typeface="Tahoma" pitchFamily="34" charset="0"/>
              </a:rPr>
              <a:t>ЗАЧЕМ ВСЁ ЭТО НУЖНО?</a:t>
            </a:r>
            <a:endParaRPr lang="ru-RU" sz="3000" b="1" dirty="0">
              <a:solidFill>
                <a:srgbClr val="C00000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AutoShape 2" descr="https://apf.mail.ru/cgi-bin/readmsg?id=15345897490000000054;0;2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848" y="618506"/>
            <a:ext cx="2665361" cy="1769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оле 21"/>
          <p:cNvSpPr txBox="1">
            <a:spLocks noChangeArrowheads="1"/>
          </p:cNvSpPr>
          <p:nvPr/>
        </p:nvSpPr>
        <p:spPr bwMode="auto">
          <a:xfrm>
            <a:off x="3324499" y="4307201"/>
            <a:ext cx="2841443" cy="178569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dist="27940" dir="5400000" algn="ctr" rotWithShape="0">
              <a:srgbClr val="000000">
                <a:alpha val="31999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Потребность родителей в  информированности и квалифицированной помощи специалистов (психолог, логопед, дефектолог, педагоги), в том числе </a:t>
            </a:r>
            <a:r>
              <a:rPr lang="ru-RU" sz="1400" b="1" i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</a:t>
            </a:r>
            <a:r>
              <a:rPr lang="ru-RU" sz="1400" b="1" i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интерактивной дистанционной форме</a:t>
            </a:r>
            <a:endParaRPr lang="ru-RU" sz="1400" b="1" i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Поле 4"/>
          <p:cNvSpPr txBox="1">
            <a:spLocks noChangeArrowheads="1"/>
          </p:cNvSpPr>
          <p:nvPr/>
        </p:nvSpPr>
        <p:spPr bwMode="auto">
          <a:xfrm>
            <a:off x="6109142" y="5531821"/>
            <a:ext cx="3143723" cy="12152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27940" dir="5400000" algn="ctr" rotWithShape="0">
              <a:srgbClr val="000000">
                <a:alpha val="31999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sz="15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Взаимодействие с субъектами профилактики имеет </a:t>
            </a:r>
            <a:r>
              <a:rPr lang="ru-RU" sz="1500" dirty="0" err="1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постфактумный</a:t>
            </a:r>
            <a:r>
              <a:rPr lang="ru-RU" sz="15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характер (наказать, заполнить протокол).</a:t>
            </a:r>
            <a:endParaRPr lang="ru-RU" sz="15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15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75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17D8AA-7983-427B-818B-030A39F6997B}" type="slidenum">
              <a:rPr lang="ru-RU" sz="1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pPr/>
              <a:t>5</a:t>
            </a:fld>
            <a:endParaRPr lang="ru-RU" sz="1200" b="1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609" name="Group 57"/>
          <p:cNvGraphicFramePr>
            <a:graphicFrameLocks noGrp="1"/>
          </p:cNvGraphicFramePr>
          <p:nvPr>
            <p:extLst/>
          </p:nvPr>
        </p:nvGraphicFramePr>
        <p:xfrm>
          <a:off x="107950" y="549275"/>
          <a:ext cx="8784530" cy="5761846"/>
        </p:xfrm>
        <a:graphic>
          <a:graphicData uri="http://schemas.openxmlformats.org/drawingml/2006/table">
            <a:tbl>
              <a:tblPr/>
              <a:tblGrid>
                <a:gridCol w="13677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901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100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863501"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Цель проекта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2A7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Вовлечение не менее 60% родителей  (законных представителей) к 2022 году</a:t>
                      </a:r>
                      <a:r>
                        <a:rPr lang="ru-RU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в деятельность образовательной организации через создание «Центра родительского образования» для успешного</a:t>
                      </a:r>
                      <a:r>
                        <a:rPr lang="ru-RU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развития и воспитания ребенка</a:t>
                      </a:r>
                      <a:endParaRPr lang="ru-RU" sz="16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8963">
                <a:tc rowSpan="5">
                  <a:txBody>
                    <a:bodyPr/>
                    <a:lstStyle/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проекта</a:t>
                      </a:r>
                    </a:p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их значения</a:t>
                      </a:r>
                    </a:p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годам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2A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Показатель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CE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Тип</a:t>
                      </a:r>
                    </a:p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показателя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CE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Базовое</a:t>
                      </a:r>
                    </a:p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значение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CE5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Период,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C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8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2021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2022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01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 Доля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 родителей, вовлеченных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 в деятельность ОО</a:t>
                      </a:r>
                    </a:p>
                  </a:txBody>
                  <a:tcPr>
                    <a:lnL w="12700" cap="flat" cmpd="sng" algn="ctr">
                      <a:solidFill>
                        <a:srgbClr val="006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основной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30%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40%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50%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60%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30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Доля родителей, охваченных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 деятельностью консультационного пункта (психолог, логопед, дефектолог)</a:t>
                      </a:r>
                    </a:p>
                  </a:txBody>
                  <a:tcPr>
                    <a:lnL w="12700" cap="flat" cmpd="sng" algn="ctr">
                      <a:solidFill>
                        <a:srgbClr val="006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аналитический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5%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10%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20%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30%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42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Доля родителей,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охваченных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 интерактивными дистанционными формами работы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6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аналитический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15%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25%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40%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42950"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2A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Увеличена доля родителей и детей, удовлетворенных уровнем образования </a:t>
                      </a:r>
                    </a:p>
                  </a:txBody>
                  <a:tcPr>
                    <a:lnL w="12700" cap="flat" cmpd="sng" algn="ctr">
                      <a:solidFill>
                        <a:srgbClr val="0062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аналитический</a:t>
                      </a:r>
                    </a:p>
                    <a:p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80%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85%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90%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95%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1A1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1A1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81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ЗАДАЧИ ПРОЕКТА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596980"/>
            <a:ext cx="7886700" cy="4579983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b="1" dirty="0">
                <a:solidFill>
                  <a:schemeClr val="bg1"/>
                </a:solidFill>
              </a:rPr>
              <a:t>Совершенствовать  административно-управленческий механизм ОО направленный на  активизацию  двухсторонней коммуникации участников образовательных отношений в рамках деятельности «Центра родительского образования»</a:t>
            </a:r>
          </a:p>
          <a:p>
            <a:pPr algn="just"/>
            <a:r>
              <a:rPr lang="ru-RU" b="1" dirty="0">
                <a:solidFill>
                  <a:schemeClr val="bg1"/>
                </a:solidFill>
              </a:rPr>
              <a:t>Осуществить подготовку педагогических кадров к </a:t>
            </a:r>
            <a:r>
              <a:rPr lang="ru-RU" b="1" dirty="0" err="1">
                <a:solidFill>
                  <a:schemeClr val="bg1"/>
                </a:solidFill>
              </a:rPr>
              <a:t>тьюторскому</a:t>
            </a:r>
            <a:r>
              <a:rPr lang="ru-RU" b="1" dirty="0">
                <a:solidFill>
                  <a:schemeClr val="bg1"/>
                </a:solidFill>
              </a:rPr>
              <a:t> сопровождению семей и работе с платформой </a:t>
            </a:r>
            <a:r>
              <a:rPr lang="ru-RU" b="1" dirty="0" err="1">
                <a:solidFill>
                  <a:schemeClr val="bg1"/>
                </a:solidFill>
              </a:rPr>
              <a:t>Mirapolis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Virtual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Room</a:t>
            </a:r>
            <a:endParaRPr lang="ru-RU" b="1" dirty="0">
              <a:solidFill>
                <a:schemeClr val="bg1"/>
              </a:solidFill>
            </a:endParaRPr>
          </a:p>
          <a:p>
            <a:pPr algn="just"/>
            <a:r>
              <a:rPr lang="ru-RU" b="1" dirty="0">
                <a:solidFill>
                  <a:schemeClr val="bg1"/>
                </a:solidFill>
              </a:rPr>
              <a:t>Разработать комплекс мероприятий для развития материально-технической базы  как стартовой площадки для запуска «Центра родительского образования»</a:t>
            </a:r>
          </a:p>
          <a:p>
            <a:pPr algn="just"/>
            <a:r>
              <a:rPr lang="ru-RU" b="1" dirty="0">
                <a:solidFill>
                  <a:schemeClr val="bg1"/>
                </a:solidFill>
              </a:rPr>
              <a:t>Активизировать систему социального партнерства,  способствующую эффективному развитию «Центра родительского образования»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776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708338"/>
            <a:ext cx="7886700" cy="982351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ГДЕ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ВЗЯТЬ ДЕНЬГИ?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384" t="7472" r="16054" b="13502"/>
          <a:stretch/>
        </p:blipFill>
        <p:spPr>
          <a:xfrm>
            <a:off x="1399436" y="1690689"/>
            <a:ext cx="6345128" cy="423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004552"/>
            <a:ext cx="7886700" cy="579549"/>
          </a:xfrm>
        </p:spPr>
        <p:txBody>
          <a:bodyPr>
            <a:normAutofit fontScale="90000"/>
          </a:bodyPr>
          <a:lstStyle/>
          <a:p>
            <a:pPr lvl="0" defTabSz="1007943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8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1800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236372"/>
            <a:ext cx="7886700" cy="494059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Подготовка нормативно-правовой и методической базы рабочей группой проекта  для открытия и функционирования «Центра родительского образования»</a:t>
            </a:r>
          </a:p>
          <a:p>
            <a:pPr marL="0" indent="0">
              <a:buNone/>
            </a:pPr>
            <a:r>
              <a:rPr lang="ru-RU" sz="2000" dirty="0"/>
              <a:t>Программы: </a:t>
            </a:r>
            <a:endParaRPr lang="ru-RU" sz="20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/>
              <a:t>Образовательная программа консультационного </a:t>
            </a:r>
            <a:r>
              <a:rPr lang="ru-RU" sz="2000" dirty="0"/>
              <a:t>пункта «Правильно и красиво говорить</a:t>
            </a:r>
            <a:r>
              <a:rPr lang="ru-RU" sz="2000" dirty="0" smtClean="0"/>
              <a:t>!»;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100" b="1" dirty="0" smtClean="0">
                <a:solidFill>
                  <a:schemeClr val="bg1"/>
                </a:solidFill>
              </a:rPr>
              <a:t>Программа групповых занятий для родителей «Безопасное детство»;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/>
              <a:t>Образовательная </a:t>
            </a:r>
            <a:r>
              <a:rPr lang="ru-RU" sz="2000" dirty="0" smtClean="0"/>
              <a:t>программа семейный </a:t>
            </a:r>
            <a:r>
              <a:rPr lang="ru-RU" sz="2000" dirty="0"/>
              <a:t>клуб «Мастерская тётушки Совы</a:t>
            </a:r>
            <a:r>
              <a:rPr lang="ru-RU" sz="2000" dirty="0" smtClean="0"/>
              <a:t>» (ДОУ);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/>
              <a:t>Образовательная </a:t>
            </a:r>
            <a:r>
              <a:rPr lang="ru-RU" sz="2000" dirty="0" smtClean="0"/>
              <a:t>программа «Школа </a:t>
            </a:r>
            <a:r>
              <a:rPr lang="ru-RU" sz="2000" dirty="0"/>
              <a:t>приёмных родителей</a:t>
            </a:r>
            <a:r>
              <a:rPr lang="ru-RU" sz="2000" dirty="0" smtClean="0"/>
              <a:t>»;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/>
              <a:t>Образовательная </a:t>
            </a:r>
            <a:r>
              <a:rPr lang="ru-RU" sz="2000" dirty="0" smtClean="0"/>
              <a:t>программа «Психологический </a:t>
            </a:r>
            <a:r>
              <a:rPr lang="ru-RU" sz="2000" dirty="0"/>
              <a:t>час</a:t>
            </a:r>
            <a:r>
              <a:rPr lang="ru-RU" sz="2000" dirty="0" smtClean="0"/>
              <a:t>»;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100" b="1" dirty="0">
                <a:solidFill>
                  <a:schemeClr val="bg1"/>
                </a:solidFill>
              </a:rPr>
              <a:t>Образовательная </a:t>
            </a:r>
            <a:r>
              <a:rPr lang="ru-RU" sz="2100" b="1" dirty="0" smtClean="0">
                <a:solidFill>
                  <a:schemeClr val="bg1"/>
                </a:solidFill>
              </a:rPr>
              <a:t>программа консультационный </a:t>
            </a:r>
            <a:r>
              <a:rPr lang="ru-RU" sz="2100" b="1" dirty="0">
                <a:solidFill>
                  <a:schemeClr val="bg1"/>
                </a:solidFill>
              </a:rPr>
              <a:t>пункт «Тараторка</a:t>
            </a:r>
            <a:r>
              <a:rPr lang="ru-RU" sz="2100" b="1" dirty="0" smtClean="0">
                <a:solidFill>
                  <a:schemeClr val="bg1"/>
                </a:solidFill>
              </a:rPr>
              <a:t>» (ДОУ);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/>
              <a:t>Семейный клуб «Творческая мастерская</a:t>
            </a:r>
            <a:r>
              <a:rPr lang="ru-RU" sz="2000" dirty="0" smtClean="0"/>
              <a:t>»;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/>
              <a:t>Программа «</a:t>
            </a:r>
            <a:r>
              <a:rPr lang="ru-RU" sz="2000" dirty="0" err="1" smtClean="0"/>
              <a:t>Тьюторское</a:t>
            </a:r>
            <a:r>
              <a:rPr lang="ru-RU" sz="2000" dirty="0" smtClean="0"/>
              <a:t> </a:t>
            </a:r>
            <a:r>
              <a:rPr lang="ru-RU" sz="2000" dirty="0"/>
              <a:t>сопровождение на уровне начального образования</a:t>
            </a:r>
            <a:r>
              <a:rPr lang="ru-RU" sz="2000" dirty="0" smtClean="0"/>
              <a:t>»;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100" b="1" dirty="0">
                <a:solidFill>
                  <a:schemeClr val="bg1"/>
                </a:solidFill>
              </a:rPr>
              <a:t>Программа «</a:t>
            </a:r>
            <a:r>
              <a:rPr lang="ru-RU" sz="2100" b="1" dirty="0" err="1">
                <a:solidFill>
                  <a:schemeClr val="bg1"/>
                </a:solidFill>
              </a:rPr>
              <a:t>Тьюторское</a:t>
            </a:r>
            <a:r>
              <a:rPr lang="ru-RU" sz="2100" b="1" dirty="0">
                <a:solidFill>
                  <a:schemeClr val="bg1"/>
                </a:solidFill>
              </a:rPr>
              <a:t> сопровождение на уровне </a:t>
            </a:r>
            <a:r>
              <a:rPr lang="ru-RU" sz="2100" b="1" dirty="0" smtClean="0">
                <a:solidFill>
                  <a:schemeClr val="bg1"/>
                </a:solidFill>
              </a:rPr>
              <a:t>ООО и СОО»;</a:t>
            </a:r>
            <a:endParaRPr lang="ru-RU" sz="2100" b="1" dirty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endParaRPr lang="ru-RU" sz="2000" dirty="0"/>
          </a:p>
          <a:p>
            <a:pPr>
              <a:buFont typeface="Wingdings" panose="05000000000000000000" pitchFamily="2" charset="2"/>
              <a:buChar char="ü"/>
            </a:pPr>
            <a:endParaRPr lang="ru-RU" sz="2000" dirty="0"/>
          </a:p>
          <a:p>
            <a:pPr>
              <a:buFont typeface="Wingdings" panose="05000000000000000000" pitchFamily="2" charset="2"/>
              <a:buChar char="ü"/>
            </a:pPr>
            <a:endParaRPr lang="ru-RU" sz="2000" dirty="0" smtClean="0"/>
          </a:p>
          <a:p>
            <a:pPr>
              <a:buFont typeface="Wingdings" panose="05000000000000000000" pitchFamily="2" charset="2"/>
              <a:buChar char="ü"/>
            </a:pPr>
            <a:endParaRPr lang="ru-RU" dirty="0"/>
          </a:p>
          <a:p>
            <a:pPr>
              <a:buFont typeface="Wingdings" panose="05000000000000000000" pitchFamily="2" charset="2"/>
              <a:buChar char="ü"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4416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134153"/>
          </a:xfrm>
        </p:spPr>
        <p:txBody>
          <a:bodyPr>
            <a:normAutofit/>
          </a:bodyPr>
          <a:lstStyle/>
          <a:p>
            <a:r>
              <a:rPr lang="ru-RU" dirty="0"/>
              <a:t>Открытие «Центра родительского образования», включающего в себя следующие направления деятельности :</a:t>
            </a:r>
            <a:br>
              <a:rPr lang="ru-RU" dirty="0"/>
            </a:br>
            <a:r>
              <a:rPr lang="ru-RU" sz="1800" dirty="0"/>
              <a:t>Групповой работы: правовая направленность (Клуб «Безопасное детство», «Школа приемных родителей»), творческая направленность (Семейный клуб);</a:t>
            </a:r>
            <a:br>
              <a:rPr lang="ru-RU" sz="1800" dirty="0"/>
            </a:br>
            <a:r>
              <a:rPr lang="ru-RU" sz="1800" dirty="0"/>
              <a:t>Индивидуальной работы: консультационный пункт ( узкие специалисты, </a:t>
            </a:r>
            <a:r>
              <a:rPr lang="ru-RU" sz="1800" dirty="0" err="1"/>
              <a:t>тьюторское</a:t>
            </a:r>
            <a:r>
              <a:rPr lang="ru-RU" sz="1800" dirty="0"/>
              <a:t> сопровождение (педагоги);</a:t>
            </a:r>
            <a:br>
              <a:rPr lang="ru-RU" sz="1800" dirty="0"/>
            </a:br>
            <a:r>
              <a:rPr lang="ru-RU" sz="1800" dirty="0"/>
              <a:t>Дистанционные формы работы на платформе </a:t>
            </a:r>
            <a:r>
              <a:rPr lang="ru-RU" sz="1800" dirty="0" err="1"/>
              <a:t>Mirapolis</a:t>
            </a:r>
            <a:r>
              <a:rPr lang="ru-RU" sz="1800" dirty="0"/>
              <a:t> </a:t>
            </a:r>
            <a:r>
              <a:rPr lang="ru-RU" sz="1800" dirty="0" err="1"/>
              <a:t>Virtual</a:t>
            </a:r>
            <a:r>
              <a:rPr lang="ru-RU" sz="1800" dirty="0"/>
              <a:t> </a:t>
            </a:r>
            <a:r>
              <a:rPr lang="ru-RU" sz="1800" dirty="0" err="1"/>
              <a:t>Room</a:t>
            </a:r>
            <a:r>
              <a:rPr lang="ru-RU" sz="1800" dirty="0"/>
              <a:t>: </a:t>
            </a:r>
            <a:r>
              <a:rPr lang="ru-RU" sz="1800" dirty="0" err="1"/>
              <a:t>вебинары</a:t>
            </a:r>
            <a:r>
              <a:rPr lang="ru-RU" sz="1800" dirty="0"/>
              <a:t>, консультации, участие в мероприятиях, родительские собрания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837127"/>
            <a:ext cx="7886700" cy="533983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74148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</TotalTime>
  <Words>636</Words>
  <Application>Microsoft Office PowerPoint</Application>
  <PresentationFormat>Экран (4:3)</PresentationFormat>
  <Paragraphs>113</Paragraphs>
  <Slides>23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Arial</vt:lpstr>
      <vt:lpstr>Calibri</vt:lpstr>
      <vt:lpstr>Calibri Light</vt:lpstr>
      <vt:lpstr>Tahoma</vt:lpstr>
      <vt:lpstr>Times New Roman</vt:lpstr>
      <vt:lpstr>Wingdings</vt:lpstr>
      <vt:lpstr>Wingdings 2</vt:lpstr>
      <vt:lpstr>Office Theme</vt:lpstr>
      <vt:lpstr>HDOfficeLightV0</vt:lpstr>
      <vt:lpstr>1_HDOfficeLightV0</vt:lpstr>
      <vt:lpstr>ЦЕНТР РОДИТЕЛЬСКОГО ОБРАЗОВАНИЯ пос. ЮГ</vt:lpstr>
      <vt:lpstr>ЕСТЬ ИДЕЯ!</vt:lpstr>
      <vt:lpstr>Федеральный закон от 29.12.2012  №273-ФЗ «Об образовании в РФ» ст.42, 44, ФГОС п. 1.7. Указ Президента РФ № 204 "О национальных целях и стратегических задачах развития Российской Федерации на период до 2024 года"  Национальный проект «Образование», подпроект «Поддержка семей, имеющих детей», утвержденный в указом Президента от 7 мая 2018 г.  Паспорт регионального проекта "Поддержка семей, имеющих детей« от 16.04.2019 г.  Приказ управления образования администрации Пермского муниципального района (ПМР) № 119-К2 “О Реализации мероприятий в рамках Национального проекта “Образование” от 17.05.2019 г.  План реализации национального проекта «Образование» в ПМР (Прил. 1 к приказу управления образования от 17.05.2019 № 119-К2)   Показатели оценки исполнения региональных проектов в ПМР в рамках реализации национального проекта “Образование” (Прил. 2 к приказу управления образования от 17.05.2019 № 119-К2)</vt:lpstr>
      <vt:lpstr>Презентация PowerPoint</vt:lpstr>
      <vt:lpstr>Презентация PowerPoint</vt:lpstr>
      <vt:lpstr>ЗАДАЧИ ПРОЕКТА</vt:lpstr>
      <vt:lpstr>ГДЕ ВЗЯТЬ ДЕНЬГИ?</vt:lpstr>
      <vt:lpstr> </vt:lpstr>
      <vt:lpstr>Открытие «Центра родительского образования», включающего в себя следующие направления деятельности : Групповой работы: правовая направленность (Клуб «Безопасное детство», «Школа приемных родителей»), творческая направленность (Семейный клуб); Индивидуальной работы: консультационный пункт ( узкие специалисты, тьюторское сопровождение (педагоги); Дистанционные формы работы на платформе Mirapolis Virtual Room: вебинары, консультации, участие в мероприятиях, родительские собрания.</vt:lpstr>
      <vt:lpstr>Презентация PowerPoint</vt:lpstr>
      <vt:lpstr>Презентация PowerPoint</vt:lpstr>
      <vt:lpstr>Презентация PowerPoint</vt:lpstr>
      <vt:lpstr>Презентация PowerPoint</vt:lpstr>
      <vt:lpstr>Активизировать систему социального партнерства,  способствующую эффективному развитию «Центра родительского образования» </vt:lpstr>
      <vt:lpstr>Презентация PowerPoint</vt:lpstr>
      <vt:lpstr>ЧТО В ИТОГЕ?</vt:lpstr>
      <vt:lpstr>ЧТО ДАЛЬШЕ?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User</dc:creator>
  <cp:lastModifiedBy>Windows User</cp:lastModifiedBy>
  <cp:revision>36</cp:revision>
  <dcterms:created xsi:type="dcterms:W3CDTF">2020-05-20T13:09:53Z</dcterms:created>
  <dcterms:modified xsi:type="dcterms:W3CDTF">2021-08-24T03:41:03Z</dcterms:modified>
</cp:coreProperties>
</file>